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4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0B95-2271-465F-9FD8-48D9263BA2D7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9B98-C9EF-4764-AF25-E892C374F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28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9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43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37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71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26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1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2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2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19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8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2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3B56-5C0C-4B46-AC8C-DA0BBD8CB46C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2518-2707-4447-8E38-7A572E3517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8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6675"/>
            <a:ext cx="62103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6"/>
          <p:cNvSpPr/>
          <p:nvPr/>
        </p:nvSpPr>
        <p:spPr>
          <a:xfrm rot="18296211">
            <a:off x="4368642" y="1565435"/>
            <a:ext cx="1653304" cy="145659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467467" y="67245"/>
            <a:ext cx="3104533" cy="17851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ym typeface="Wingdings"/>
              </a:rPr>
              <a:t>Dynamische processen in de zeereep</a:t>
            </a:r>
          </a:p>
          <a:p>
            <a:endParaRPr lang="nl-NL" sz="1200" dirty="0" smtClean="0">
              <a:sym typeface="Wingdings"/>
            </a:endParaRPr>
          </a:p>
          <a:p>
            <a:r>
              <a:rPr lang="nl-NL" sz="1200" dirty="0" smtClean="0">
                <a:sym typeface="Wingdings"/>
              </a:rPr>
              <a:t>Legenda:</a:t>
            </a:r>
          </a:p>
          <a:p>
            <a:r>
              <a:rPr lang="nl-NL" sz="1200" dirty="0" smtClean="0">
                <a:solidFill>
                  <a:srgbClr val="FFFF00"/>
                </a:solidFill>
                <a:sym typeface="Wingdings"/>
              </a:rPr>
              <a:t></a:t>
            </a:r>
            <a:r>
              <a:rPr lang="nl-NL" sz="1200" dirty="0" smtClean="0">
                <a:sym typeface="Wingdings"/>
              </a:rPr>
              <a:t> Verstuivende zeereep initiëren en toelaten (terughoudendheid herstel stormschade)</a:t>
            </a:r>
            <a:endParaRPr lang="nl-NL" sz="1200" dirty="0">
              <a:sym typeface="Wingdings"/>
            </a:endParaRPr>
          </a:p>
          <a:p>
            <a:r>
              <a:rPr lang="nl-NL" sz="1200" dirty="0" smtClean="0">
                <a:solidFill>
                  <a:srgbClr val="00B050"/>
                </a:solidFill>
                <a:sym typeface="Wingdings"/>
              </a:rPr>
              <a:t></a:t>
            </a:r>
            <a:r>
              <a:rPr lang="nl-NL" sz="1200" dirty="0" smtClean="0">
                <a:sym typeface="Wingdings"/>
              </a:rPr>
              <a:t> Tegengaan (grootschalige) struweel vorming, bevorderen vitale helmvegetaties</a:t>
            </a:r>
          </a:p>
          <a:p>
            <a:r>
              <a:rPr lang="nl-NL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l-NL" sz="1200" dirty="0" smtClean="0">
                <a:sym typeface="Wingdings" panose="05000000000000000000" pitchFamily="2" charset="2"/>
              </a:rPr>
              <a:t> Doorstuiven van zand stimuleren</a:t>
            </a:r>
          </a:p>
          <a:p>
            <a:r>
              <a:rPr lang="nl-NL" sz="1200" b="1" dirty="0" smtClean="0">
                <a:solidFill>
                  <a:srgbClr val="FF9900"/>
                </a:solidFill>
              </a:rPr>
              <a:t>--</a:t>
            </a:r>
            <a:r>
              <a:rPr lang="nl-NL" sz="1200" dirty="0" smtClean="0"/>
              <a:t>  Geen permanente barrières voor zeereep</a:t>
            </a:r>
            <a:endParaRPr lang="nl-NL" sz="1200" dirty="0"/>
          </a:p>
        </p:txBody>
      </p:sp>
      <p:sp>
        <p:nvSpPr>
          <p:cNvPr id="10" name="Afgeronde rechthoek 9"/>
          <p:cNvSpPr/>
          <p:nvPr/>
        </p:nvSpPr>
        <p:spPr>
          <a:xfrm rot="18449073">
            <a:off x="3310942" y="3360703"/>
            <a:ext cx="1103185" cy="203480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 rot="18506179">
            <a:off x="2650135" y="4542117"/>
            <a:ext cx="512221" cy="200137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 rot="18906863">
            <a:off x="1928809" y="5261261"/>
            <a:ext cx="646526" cy="181020"/>
          </a:xfrm>
          <a:prstGeom prst="roundRect">
            <a:avLst/>
          </a:prstGeom>
          <a:solidFill>
            <a:srgbClr val="FFFF0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 rot="19038362">
            <a:off x="1691008" y="5614203"/>
            <a:ext cx="326013" cy="175837"/>
          </a:xfrm>
          <a:prstGeom prst="roundRect">
            <a:avLst/>
          </a:prstGeom>
          <a:solidFill>
            <a:srgbClr val="00B05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 rot="18451922">
            <a:off x="2448497" y="4895433"/>
            <a:ext cx="326013" cy="175837"/>
          </a:xfrm>
          <a:prstGeom prst="roundRect">
            <a:avLst/>
          </a:prstGeom>
          <a:solidFill>
            <a:srgbClr val="00B05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 rot="18451922">
            <a:off x="2979876" y="4077313"/>
            <a:ext cx="643059" cy="199333"/>
          </a:xfrm>
          <a:prstGeom prst="roundRect">
            <a:avLst/>
          </a:prstGeom>
          <a:solidFill>
            <a:srgbClr val="00B05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 rot="18451922">
            <a:off x="4049227" y="2575934"/>
            <a:ext cx="824083" cy="209917"/>
          </a:xfrm>
          <a:prstGeom prst="roundRect">
            <a:avLst/>
          </a:prstGeom>
          <a:solidFill>
            <a:srgbClr val="00B05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/>
          <p:cNvSpPr/>
          <p:nvPr/>
        </p:nvSpPr>
        <p:spPr>
          <a:xfrm rot="18029457">
            <a:off x="5503780" y="537308"/>
            <a:ext cx="770125" cy="145235"/>
          </a:xfrm>
          <a:prstGeom prst="roundRect">
            <a:avLst/>
          </a:prstGeom>
          <a:solidFill>
            <a:srgbClr val="00B050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 rot="2645376">
            <a:off x="1988238" y="5274586"/>
            <a:ext cx="528457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 rot="2468333">
            <a:off x="2669564" y="4512271"/>
            <a:ext cx="528457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 rot="2468333">
            <a:off x="3582146" y="3354432"/>
            <a:ext cx="528457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met pijl 24"/>
          <p:cNvCxnSpPr/>
          <p:nvPr/>
        </p:nvCxnSpPr>
        <p:spPr>
          <a:xfrm flipH="1">
            <a:off x="4278938" y="308414"/>
            <a:ext cx="1609904" cy="2184482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JL-RECHTS 23"/>
          <p:cNvSpPr/>
          <p:nvPr/>
        </p:nvSpPr>
        <p:spPr>
          <a:xfrm rot="2044615">
            <a:off x="5133072" y="1215141"/>
            <a:ext cx="528457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 rot="2044615">
            <a:off x="4700125" y="1785429"/>
            <a:ext cx="528457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/>
          <p:cNvCxnSpPr/>
          <p:nvPr/>
        </p:nvCxnSpPr>
        <p:spPr>
          <a:xfrm flipH="1">
            <a:off x="1619672" y="2680892"/>
            <a:ext cx="2507346" cy="3021229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8"/>
            <a:ext cx="70580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57092" y="40213"/>
            <a:ext cx="3154868" cy="28931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ym typeface="Wingdings"/>
              </a:rPr>
              <a:t>Behoud en herstel open duinlandschap</a:t>
            </a:r>
          </a:p>
          <a:p>
            <a:endParaRPr lang="nl-NL" sz="1200" dirty="0" smtClean="0">
              <a:sym typeface="Wingdings"/>
            </a:endParaRPr>
          </a:p>
          <a:p>
            <a:r>
              <a:rPr lang="nl-NL" sz="1200" dirty="0" smtClean="0">
                <a:sym typeface="Wingdings"/>
              </a:rPr>
              <a:t>Legenda:</a:t>
            </a:r>
          </a:p>
          <a:p>
            <a:r>
              <a:rPr lang="nl-NL" sz="1200" dirty="0" smtClean="0">
                <a:solidFill>
                  <a:srgbClr val="FFFF00"/>
                </a:solidFill>
                <a:sym typeface="Wingdings"/>
              </a:rPr>
              <a:t></a:t>
            </a:r>
            <a:r>
              <a:rPr lang="nl-NL" sz="1200" dirty="0" smtClean="0">
                <a:sym typeface="Wingdings"/>
              </a:rPr>
              <a:t> Zoekgebieden kleinschalige maatregelen (plaggen, </a:t>
            </a:r>
            <a:r>
              <a:rPr lang="nl-NL" sz="1200" dirty="0" err="1" smtClean="0">
                <a:sym typeface="Wingdings"/>
              </a:rPr>
              <a:t>chopperen</a:t>
            </a:r>
            <a:r>
              <a:rPr lang="nl-NL" sz="1200" dirty="0" smtClean="0">
                <a:sym typeface="Wingdings"/>
              </a:rPr>
              <a:t>, maaibeheer, verwijderen struweel en/of begrazing)</a:t>
            </a:r>
          </a:p>
          <a:p>
            <a:r>
              <a:rPr lang="nl-NL" sz="1200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nl-NL" sz="1200" dirty="0" smtClean="0">
                <a:solidFill>
                  <a:srgbClr val="FFFF00"/>
                </a:solidFill>
                <a:sym typeface="Wingdings"/>
              </a:rPr>
              <a:t>  </a:t>
            </a:r>
            <a:r>
              <a:rPr lang="nl-NL" sz="1200" dirty="0" err="1" smtClean="0"/>
              <a:t>Gezoneerd</a:t>
            </a:r>
            <a:r>
              <a:rPr lang="nl-NL" sz="1200" dirty="0" smtClean="0"/>
              <a:t> en gefaseerd intensiveren betreding</a:t>
            </a:r>
          </a:p>
          <a:p>
            <a:r>
              <a:rPr lang="nl-NL" sz="1200" dirty="0" smtClean="0">
                <a:sym typeface="Wingdings"/>
              </a:rPr>
              <a:t> Optimalisatie Bendel</a:t>
            </a:r>
            <a:endParaRPr lang="nl-NL" sz="1200" dirty="0" smtClean="0"/>
          </a:p>
          <a:p>
            <a:r>
              <a:rPr lang="nl-NL" sz="1200" dirty="0" smtClean="0">
                <a:sym typeface="Wingdings"/>
              </a:rPr>
              <a:t> </a:t>
            </a:r>
            <a:r>
              <a:rPr lang="nl-NL" sz="1200" dirty="0" smtClean="0"/>
              <a:t>Potenties uitbreiding en/of verbetering  grijs duin (voortzetting maaibeheer en/of begrazing)</a:t>
            </a:r>
          </a:p>
          <a:p>
            <a:r>
              <a:rPr lang="nl-NL" sz="1200" dirty="0" smtClean="0">
                <a:sym typeface="Wingdings"/>
              </a:rPr>
              <a:t> Overloop van herstelproject Helmduinen naar het oosten fietspad</a:t>
            </a:r>
          </a:p>
          <a:p>
            <a:r>
              <a:rPr lang="nl-NL" sz="1200" dirty="0" smtClean="0">
                <a:sym typeface="Wingdings"/>
              </a:rPr>
              <a:t> Kwaliteitsverbetering </a:t>
            </a:r>
            <a:r>
              <a:rPr lang="nl-NL" sz="1200" dirty="0" err="1" smtClean="0">
                <a:sym typeface="Wingdings"/>
              </a:rPr>
              <a:t>Dorendel</a:t>
            </a:r>
            <a:r>
              <a:rPr lang="nl-NL" sz="1200" dirty="0" smtClean="0">
                <a:sym typeface="Wingdings"/>
              </a:rPr>
              <a:t> en </a:t>
            </a:r>
            <a:r>
              <a:rPr lang="nl-NL" sz="1200" dirty="0" err="1" smtClean="0">
                <a:sym typeface="Wingdings"/>
              </a:rPr>
              <a:t>Friezewei</a:t>
            </a:r>
            <a:r>
              <a:rPr lang="nl-NL" sz="1200" dirty="0" smtClean="0">
                <a:sym typeface="Wingdings"/>
              </a:rPr>
              <a:t> door gefaseerd en kleinschalig </a:t>
            </a:r>
            <a:r>
              <a:rPr lang="nl-NL" sz="1200" dirty="0" err="1" smtClean="0">
                <a:sym typeface="Wingdings"/>
              </a:rPr>
              <a:t>chopperen</a:t>
            </a:r>
            <a:r>
              <a:rPr lang="nl-NL" sz="1200" dirty="0" smtClean="0">
                <a:sym typeface="Wingdings"/>
              </a:rPr>
              <a:t> </a:t>
            </a:r>
          </a:p>
        </p:txBody>
      </p:sp>
      <p:sp>
        <p:nvSpPr>
          <p:cNvPr id="3" name="Ovaal 2"/>
          <p:cNvSpPr/>
          <p:nvPr/>
        </p:nvSpPr>
        <p:spPr>
          <a:xfrm rot="21176784">
            <a:off x="6742778" y="334448"/>
            <a:ext cx="792088" cy="569901"/>
          </a:xfrm>
          <a:prstGeom prst="ellipse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940152" y="97114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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6552275" y="206084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0" name="Rechthoek 29"/>
          <p:cNvSpPr/>
          <p:nvPr/>
        </p:nvSpPr>
        <p:spPr>
          <a:xfrm>
            <a:off x="7442160" y="71969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1" name="Rechthoek 30"/>
          <p:cNvSpPr/>
          <p:nvPr/>
        </p:nvSpPr>
        <p:spPr>
          <a:xfrm>
            <a:off x="6916573" y="98072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2" name="Rechthoek 31"/>
          <p:cNvSpPr/>
          <p:nvPr/>
        </p:nvSpPr>
        <p:spPr>
          <a:xfrm>
            <a:off x="5281920" y="200479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4" name="Rechthoek 33"/>
          <p:cNvSpPr/>
          <p:nvPr/>
        </p:nvSpPr>
        <p:spPr>
          <a:xfrm>
            <a:off x="4861330" y="424013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6" name="Rechthoek 35"/>
          <p:cNvSpPr/>
          <p:nvPr/>
        </p:nvSpPr>
        <p:spPr>
          <a:xfrm>
            <a:off x="5469810" y="380491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37" name="Rechthoek 36"/>
          <p:cNvSpPr/>
          <p:nvPr/>
        </p:nvSpPr>
        <p:spPr>
          <a:xfrm>
            <a:off x="5416158" y="30588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</a:t>
            </a:r>
            <a:endParaRPr lang="nl-NL" sz="2800" dirty="0"/>
          </a:p>
        </p:txBody>
      </p:sp>
      <p:sp>
        <p:nvSpPr>
          <p:cNvPr id="6" name="Rechthoek 5"/>
          <p:cNvSpPr/>
          <p:nvPr/>
        </p:nvSpPr>
        <p:spPr>
          <a:xfrm>
            <a:off x="4422581" y="35052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</a:t>
            </a: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6414939" y="60999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ym typeface="Wingdings"/>
              </a:rPr>
              <a:t>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89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16" y="41623"/>
            <a:ext cx="6120730" cy="67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476992" y="74865"/>
            <a:ext cx="2993801" cy="18466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ym typeface="Wingdings"/>
              </a:rPr>
              <a:t>Hogere kwaliteit duinbossen door veroudering en geleidelijk omvormingsbeheer</a:t>
            </a:r>
          </a:p>
          <a:p>
            <a:endParaRPr lang="nl-NL" sz="1200" dirty="0" smtClean="0">
              <a:sym typeface="Wingdings"/>
            </a:endParaRPr>
          </a:p>
          <a:p>
            <a:r>
              <a:rPr lang="nl-NL" sz="1200" dirty="0" smtClean="0">
                <a:sym typeface="Wingdings"/>
              </a:rPr>
              <a:t>Legenda:</a:t>
            </a:r>
          </a:p>
          <a:p>
            <a:r>
              <a:rPr lang="nl-NL" sz="1200" dirty="0" smtClean="0">
                <a:solidFill>
                  <a:srgbClr val="FF9900"/>
                </a:solidFill>
                <a:sym typeface="Wingdings"/>
              </a:rPr>
              <a:t></a:t>
            </a:r>
            <a:r>
              <a:rPr lang="nl-NL" sz="1200" dirty="0" smtClean="0">
                <a:sym typeface="Wingdings"/>
              </a:rPr>
              <a:t> </a:t>
            </a:r>
            <a:r>
              <a:rPr lang="nl-NL" sz="1200" dirty="0" smtClean="0"/>
              <a:t>Verwijderen exoten vochtige duinbossen</a:t>
            </a:r>
          </a:p>
          <a:p>
            <a:r>
              <a:rPr lang="nl-NL" sz="1200" dirty="0" smtClean="0">
                <a:solidFill>
                  <a:srgbClr val="FF9900"/>
                </a:solidFill>
                <a:sym typeface="Wingdings"/>
              </a:rPr>
              <a:t></a:t>
            </a:r>
            <a:r>
              <a:rPr lang="nl-NL" sz="1200" dirty="0" smtClean="0">
                <a:sym typeface="Wingdings"/>
              </a:rPr>
              <a:t> Geleidelijke omvorming naaldbos richting droog </a:t>
            </a:r>
            <a:r>
              <a:rPr lang="nl-NL" sz="1200" dirty="0" err="1" smtClean="0">
                <a:sym typeface="Wingdings"/>
              </a:rPr>
              <a:t>duinbos</a:t>
            </a:r>
            <a:r>
              <a:rPr lang="nl-NL" sz="1200" dirty="0" smtClean="0">
                <a:sym typeface="Wingdings"/>
              </a:rPr>
              <a:t>, met dominantie van loofhout</a:t>
            </a:r>
          </a:p>
          <a:p>
            <a:r>
              <a:rPr lang="nl-NL" sz="1200" dirty="0" smtClean="0">
                <a:solidFill>
                  <a:srgbClr val="FFFF00"/>
                </a:solidFill>
                <a:sym typeface="Wingdings"/>
              </a:rPr>
              <a:t></a:t>
            </a:r>
            <a:r>
              <a:rPr lang="nl-NL" sz="1200" dirty="0" smtClean="0">
                <a:sym typeface="Wingdings"/>
              </a:rPr>
              <a:t> Beperken aandeel exoten</a:t>
            </a:r>
            <a:endParaRPr lang="nl-NL" sz="1200" dirty="0"/>
          </a:p>
        </p:txBody>
      </p:sp>
      <p:sp>
        <p:nvSpPr>
          <p:cNvPr id="2" name="Rechthoek 1"/>
          <p:cNvSpPr/>
          <p:nvPr/>
        </p:nvSpPr>
        <p:spPr>
          <a:xfrm>
            <a:off x="3419872" y="587727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FF9900"/>
                </a:solidFill>
                <a:sym typeface="Wingdings"/>
              </a:rPr>
              <a:t></a:t>
            </a:r>
            <a:endParaRPr lang="nl-NL" sz="2400" dirty="0">
              <a:solidFill>
                <a:srgbClr val="FF9900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4170370" y="433119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FF9900"/>
                </a:solidFill>
                <a:sym typeface="Wingdings"/>
              </a:rPr>
              <a:t></a:t>
            </a:r>
            <a:endParaRPr lang="nl-NL" sz="2400" dirty="0">
              <a:solidFill>
                <a:srgbClr val="FF99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17276" y="263691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FF9900"/>
                </a:solidFill>
                <a:sym typeface="Wingdings"/>
              </a:rPr>
              <a:t>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445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6675"/>
            <a:ext cx="62103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467468" y="67245"/>
            <a:ext cx="3392564" cy="20467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ym typeface="Wingdings"/>
              </a:rPr>
              <a:t>Uitbreiding en kwaliteitsverbetering van natte en vochtige duinvalleien</a:t>
            </a:r>
          </a:p>
          <a:p>
            <a:endParaRPr lang="nl-NL" sz="1100" dirty="0" smtClean="0">
              <a:sym typeface="Wingdings"/>
            </a:endParaRPr>
          </a:p>
          <a:p>
            <a:r>
              <a:rPr lang="nl-NL" sz="1100" dirty="0" smtClean="0">
                <a:sym typeface="Wingdings"/>
              </a:rPr>
              <a:t>Legenda:</a:t>
            </a:r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</a:t>
            </a:r>
            <a:r>
              <a:rPr lang="nl-NL" sz="1100" dirty="0" smtClean="0">
                <a:sym typeface="Wingdings"/>
              </a:rPr>
              <a:t> </a:t>
            </a:r>
            <a:r>
              <a:rPr lang="nl-NL" sz="1100" dirty="0" smtClean="0"/>
              <a:t>Vervolgbeheer herstelprojecten (maaibeheer en/of begrazing)</a:t>
            </a:r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</a:t>
            </a:r>
            <a:r>
              <a:rPr lang="nl-NL" sz="1100" dirty="0" smtClean="0"/>
              <a:t> Lokaal afgraven maaiveld Bendel</a:t>
            </a:r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</a:t>
            </a:r>
            <a:r>
              <a:rPr lang="nl-NL" sz="1100" dirty="0" smtClean="0">
                <a:sym typeface="Wingdings"/>
              </a:rPr>
              <a:t> Verschralen vochtige delen </a:t>
            </a:r>
            <a:r>
              <a:rPr lang="nl-NL" sz="1100" dirty="0" smtClean="0"/>
              <a:t>Lentevreugd</a:t>
            </a:r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</a:t>
            </a:r>
            <a:r>
              <a:rPr lang="nl-NL" sz="1100" dirty="0" smtClean="0">
                <a:sym typeface="Wingdings"/>
              </a:rPr>
              <a:t> Kwaliteitsverbetering moeras </a:t>
            </a:r>
            <a:r>
              <a:rPr lang="nl-NL" sz="1100" dirty="0" smtClean="0"/>
              <a:t>Plassen van Simon</a:t>
            </a:r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</a:t>
            </a:r>
            <a:r>
              <a:rPr lang="nl-NL" sz="1100" dirty="0" smtClean="0">
                <a:sym typeface="Wingdings"/>
              </a:rPr>
              <a:t> Kwaliteitsverbetering moerasvegetaties </a:t>
            </a:r>
            <a:r>
              <a:rPr lang="nl-NL" sz="1100" dirty="0" err="1" smtClean="0"/>
              <a:t>Monkedel</a:t>
            </a:r>
            <a:endParaRPr lang="nl-NL" sz="1100" dirty="0" smtClean="0"/>
          </a:p>
          <a:p>
            <a:r>
              <a:rPr lang="nl-NL" sz="1100" dirty="0" smtClean="0">
                <a:solidFill>
                  <a:srgbClr val="00B0F0"/>
                </a:solidFill>
                <a:sym typeface="Wingdings"/>
              </a:rPr>
              <a:t></a:t>
            </a:r>
            <a:r>
              <a:rPr lang="nl-NL" sz="1100" dirty="0" smtClean="0">
                <a:sym typeface="Wingdings"/>
              </a:rPr>
              <a:t> Optimalisatie kwelplassen De Aardappellandjes</a:t>
            </a:r>
            <a:endParaRPr lang="nl-NL" sz="1100" dirty="0" smtClean="0"/>
          </a:p>
        </p:txBody>
      </p:sp>
      <p:sp>
        <p:nvSpPr>
          <p:cNvPr id="25" name="Rechthoek 24"/>
          <p:cNvSpPr/>
          <p:nvPr/>
        </p:nvSpPr>
        <p:spPr>
          <a:xfrm>
            <a:off x="3820113" y="334496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60032" y="202694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03722" y="162880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548362" y="987078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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4113220" y="304991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301256" y="391400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156176" y="202764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947106" y="215142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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5392472" y="214126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</a:t>
            </a:r>
            <a:endParaRPr lang="nl-NL" sz="2400" dirty="0"/>
          </a:p>
        </p:txBody>
      </p:sp>
      <p:sp>
        <p:nvSpPr>
          <p:cNvPr id="14" name="Rechthoek 13"/>
          <p:cNvSpPr/>
          <p:nvPr/>
        </p:nvSpPr>
        <p:spPr>
          <a:xfrm>
            <a:off x="5318812" y="1352137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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958998" y="1620529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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071866" y="429456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B0F0"/>
                </a:solidFill>
                <a:sym typeface="Wingdings"/>
              </a:rPr>
              <a:t></a:t>
            </a:r>
            <a:endParaRPr lang="nl-NL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02DEDF8A0574399BC4EFA2117317D3A0009CAA48EB4307A4D9AFF3C56DC12CE6301007B30A67E2E4F07409A80EAF9CDC04B52" ma:contentTypeVersion="2" ma:contentTypeDescription="" ma:contentTypeScope="" ma:versionID="525eaeb13839d88b8230dded9b2102f0">
  <xsd:schema xmlns:xsd="http://www.w3.org/2001/XMLSchema" xmlns:xs="http://www.w3.org/2001/XMLSchema" xmlns:p="http://schemas.microsoft.com/office/2006/metadata/properties" xmlns:ns2="eac3eda4-e0c8-4238-8a3d-3a564a656a5b" xmlns:ns3="81e32a9f-03bc-42ce-8c2d-adbd1ad6e734" targetNamespace="http://schemas.microsoft.com/office/2006/metadata/properties" ma:root="true" ma:fieldsID="f929d68f53b8cbfe722cc882083f183a" ns2:_="" ns3:_="">
    <xsd:import namespace="eac3eda4-e0c8-4238-8a3d-3a564a656a5b"/>
    <xsd:import namespace="81e32a9f-03bc-42ce-8c2d-adbd1ad6e734"/>
    <xsd:element name="properties">
      <xsd:complexType>
        <xsd:sequence>
          <xsd:element name="documentManagement">
            <xsd:complexType>
              <xsd:all>
                <xsd:element ref="ns3:DocumentTypeTaxHTField0" minOccurs="0"/>
                <xsd:element ref="ns2:TaxCatchAll" minOccurs="0"/>
                <xsd:element ref="ns2:TaxCatchAllLabel" minOccurs="0"/>
                <xsd:element ref="ns2:cdb59a71a1094b24a26993ddb98fc8ea" minOccurs="0"/>
                <xsd:element ref="ns2:cea5db426e5447899e7e96a140ca8638" minOccurs="0"/>
                <xsd:element ref="ns2:Openb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3eda4-e0c8-4238-8a3d-3a564a656a5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hidden="true" ma:list="{57954513-c6c7-426c-a929-f25dfc8ea853}" ma:internalName="TaxCatchAll" ma:showField="CatchAllData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hidden="true" ma:list="{57954513-c6c7-426c-a929-f25dfc8ea853}" ma:internalName="TaxCatchAllLabel" ma:readOnly="true" ma:showField="CatchAllDataLabel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db59a71a1094b24a26993ddb98fc8ea" ma:index="12" nillable="true" ma:taxonomy="true" ma:internalName="cdb59a71a1094b24a26993ddb98fc8ea" ma:taxonomyFieldName="Categorie" ma:displayName="Categorie" ma:default="" ma:fieldId="{cdb59a71-a109-4b24-a269-93ddb98fc8ea}" ma:taxonomyMulti="true" ma:sspId="f85d4054-6d0c-4709-aaf5-95c0f58b49e4" ma:termSetId="c830cb3e-a482-4986-85c0-877d1abaeb87" ma:anchorId="7a4173d8-f921-477c-b642-b57b55bf866a" ma:open="false" ma:isKeyword="false">
      <xsd:complexType>
        <xsd:sequence>
          <xsd:element ref="pc:Terms" minOccurs="0" maxOccurs="1"/>
        </xsd:sequence>
      </xsd:complexType>
    </xsd:element>
    <xsd:element name="cea5db426e5447899e7e96a140ca8638" ma:index="14" nillable="true" ma:taxonomy="true" ma:internalName="cea5db426e5447899e7e96a140ca8638" ma:taxonomyFieldName="Project" ma:displayName="Project" ma:default="" ma:fieldId="{cea5db42-6e54-4789-9e7e-96a140ca8638}" ma:sspId="f85d4054-6d0c-4709-aaf5-95c0f58b49e4" ma:termSetId="5da36c40-790a-4b7c-8107-b23518bc2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nbaar" ma:index="16" nillable="true" ma:displayName="Openbaar" ma:format="Dropdown" ma:internalName="Openbaar0" ma:readOnly="false">
      <xsd:simpleType>
        <xsd:restriction base="dms:Choice">
          <xsd:enumeration value="Nee"/>
          <xsd:enumeration value="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32a9f-03bc-42ce-8c2d-adbd1ad6e734" elementFormDefault="qualified">
    <xsd:import namespace="http://schemas.microsoft.com/office/2006/documentManagement/types"/>
    <xsd:import namespace="http://schemas.microsoft.com/office/infopath/2007/PartnerControls"/>
    <xsd:element name="DocumentTypeTaxHTField0" ma:index="9" nillable="true" ma:taxonomy="true" ma:internalName="DocumentTypeTaxHTField0" ma:taxonomyFieldName="DocumentType" ma:displayName="Document type" ma:indexed="true" ma:readOnly="false" ma:default="" ma:fieldId="{7806aed2-60cb-427e-808c-462caec3541b}" ma:sspId="f85d4054-6d0c-4709-aaf5-95c0f58b49e4" ma:termSetId="c830cb3e-a482-4986-85c0-877d1abaeb87" ma:anchorId="493a3a5e-4483-4858-b165-fd9e80d4fac9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c3eda4-e0c8-4238-8a3d-3a564a656a5b" xsi:nil="true"/>
    <Openbaar xmlns="eac3eda4-e0c8-4238-8a3d-3a564a656a5b" xsi:nil="true"/>
    <cea5db426e5447899e7e96a140ca8638 xmlns="eac3eda4-e0c8-4238-8a3d-3a564a656a5b">
      <Terms xmlns="http://schemas.microsoft.com/office/infopath/2007/PartnerControls"/>
    </cea5db426e5447899e7e96a140ca8638>
    <DocumentTypeTaxHTField0 xmlns="81e32a9f-03bc-42ce-8c2d-adbd1ad6e734">
      <Terms xmlns="http://schemas.microsoft.com/office/infopath/2007/PartnerControls"/>
    </DocumentTypeTaxHTField0>
    <cdb59a71a1094b24a26993ddb98fc8ea xmlns="eac3eda4-e0c8-4238-8a3d-3a564a656a5b">
      <Terms xmlns="http://schemas.microsoft.com/office/infopath/2007/PartnerControls"/>
    </cdb59a71a1094b24a26993ddb98fc8ea>
  </documentManagement>
</p:properties>
</file>

<file path=customXml/item4.xml><?xml version="1.0" encoding="utf-8"?>
<?mso-contentType ?>
<SharedContentType xmlns="Microsoft.SharePoint.Taxonomy.ContentTypeSync" SourceId="f85d4054-6d0c-4709-aaf5-95c0f58b49e4" ContentTypeId="0x010100602DEDF8A0574399BC4EFA2117317D3A0009CAA48EB4307A4D9AFF3C56DC12CE6301" PreviousValue="false" LastSyncTimeStamp="2019-02-12T09:21:54.543Z"/>
</file>

<file path=customXml/itemProps1.xml><?xml version="1.0" encoding="utf-8"?>
<ds:datastoreItem xmlns:ds="http://schemas.openxmlformats.org/officeDocument/2006/customXml" ds:itemID="{11064E94-2725-4F22-BD8C-9F6C05B51D2F}"/>
</file>

<file path=customXml/itemProps2.xml><?xml version="1.0" encoding="utf-8"?>
<ds:datastoreItem xmlns:ds="http://schemas.openxmlformats.org/officeDocument/2006/customXml" ds:itemID="{7543C347-B254-410F-8548-0CAD3FE45C2E}"/>
</file>

<file path=customXml/itemProps3.xml><?xml version="1.0" encoding="utf-8"?>
<ds:datastoreItem xmlns:ds="http://schemas.openxmlformats.org/officeDocument/2006/customXml" ds:itemID="{1B19259A-0BF3-4700-BD30-190CAF0844EE}"/>
</file>

<file path=customXml/itemProps4.xml><?xml version="1.0" encoding="utf-8"?>
<ds:datastoreItem xmlns:ds="http://schemas.openxmlformats.org/officeDocument/2006/customXml" ds:itemID="{D6A03024-911F-40B4-82DF-E035B26BB75F}"/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203</Words>
  <Application>Microsoft Office PowerPoint</Application>
  <PresentationFormat>Diavoorstelling (4:3)</PresentationFormat>
  <Paragraphs>56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ARCADIS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Breedveld</dc:creator>
  <cp:lastModifiedBy>Maarten Breedveld</cp:lastModifiedBy>
  <cp:revision>31</cp:revision>
  <dcterms:created xsi:type="dcterms:W3CDTF">2014-05-15T19:04:22Z</dcterms:created>
  <dcterms:modified xsi:type="dcterms:W3CDTF">2014-05-21T12:09:42Z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0x010100602DEDF8A0574399BC4EFA2117317D3A0009CAA48EB4307A4D9AFF3C56DC12CE6301007B30A67E2E4F07409A80EAF9CDC04B52</vt:lpwstr>
  </property>
  <property fmtid="{D5CDD505-2E9C-101B-9397-08002B2CF9AE}" pid="3" name="Order">
    <vt:r8>46730400</vt:r8>
  </property>
  <property fmtid="{D5CDD505-2E9C-101B-9397-08002B2CF9AE}" pid="4" name="Openbaar">
    <vt:bool>true</vt:bool>
  </property>
</Properties>
</file>